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347" r:id="rId3"/>
    <p:sldId id="345" r:id="rId4"/>
    <p:sldId id="302" r:id="rId5"/>
    <p:sldId id="303" r:id="rId6"/>
    <p:sldId id="259" r:id="rId7"/>
    <p:sldId id="260" r:id="rId8"/>
    <p:sldId id="261" r:id="rId9"/>
    <p:sldId id="262" r:id="rId10"/>
    <p:sldId id="342" r:id="rId11"/>
    <p:sldId id="339" r:id="rId12"/>
    <p:sldId id="264" r:id="rId13"/>
    <p:sldId id="265" r:id="rId14"/>
    <p:sldId id="285" r:id="rId15"/>
    <p:sldId id="286" r:id="rId16"/>
    <p:sldId id="268" r:id="rId17"/>
    <p:sldId id="287" r:id="rId18"/>
    <p:sldId id="274" r:id="rId19"/>
    <p:sldId id="272" r:id="rId20"/>
    <p:sldId id="277" r:id="rId21"/>
    <p:sldId id="269" r:id="rId22"/>
    <p:sldId id="280" r:id="rId23"/>
    <p:sldId id="281" r:id="rId24"/>
    <p:sldId id="273" r:id="rId25"/>
    <p:sldId id="292" r:id="rId26"/>
    <p:sldId id="343" r:id="rId27"/>
    <p:sldId id="290" r:id="rId28"/>
    <p:sldId id="328" r:id="rId29"/>
    <p:sldId id="329" r:id="rId30"/>
    <p:sldId id="279" r:id="rId31"/>
    <p:sldId id="338" r:id="rId32"/>
    <p:sldId id="323" r:id="rId33"/>
    <p:sldId id="327" r:id="rId34"/>
    <p:sldId id="289" r:id="rId35"/>
    <p:sldId id="346" r:id="rId36"/>
    <p:sldId id="291" r:id="rId37"/>
    <p:sldId id="27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6"/>
    <p:restoredTop sz="76052"/>
  </p:normalViewPr>
  <p:slideViewPr>
    <p:cSldViewPr snapToGrid="0" snapToObjects="1">
      <p:cViewPr varScale="1">
        <p:scale>
          <a:sx n="79" d="100"/>
          <a:sy n="79" d="100"/>
        </p:scale>
        <p:origin x="21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a:t>
            </a:fld>
            <a:endParaRPr lang="en-US"/>
          </a:p>
        </p:txBody>
      </p:sp>
    </p:spTree>
    <p:extLst>
      <p:ext uri="{BB962C8B-B14F-4D97-AF65-F5344CB8AC3E}">
        <p14:creationId xmlns:p14="http://schemas.microsoft.com/office/powerpoint/2010/main" val="3973305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11</a:t>
            </a:fld>
            <a:endParaRPr lang="en-US"/>
          </a:p>
        </p:txBody>
      </p:sp>
    </p:spTree>
    <p:extLst>
      <p:ext uri="{BB962C8B-B14F-4D97-AF65-F5344CB8AC3E}">
        <p14:creationId xmlns:p14="http://schemas.microsoft.com/office/powerpoint/2010/main" val="2705925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251489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16</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17</a:t>
            </a:fld>
            <a:endParaRPr lang="en-US"/>
          </a:p>
        </p:txBody>
      </p:sp>
    </p:spTree>
    <p:extLst>
      <p:ext uri="{BB962C8B-B14F-4D97-AF65-F5344CB8AC3E}">
        <p14:creationId xmlns:p14="http://schemas.microsoft.com/office/powerpoint/2010/main" val="1298997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24</a:t>
            </a:fld>
            <a:endParaRPr lang="en-US"/>
          </a:p>
        </p:txBody>
      </p:sp>
    </p:spTree>
    <p:extLst>
      <p:ext uri="{BB962C8B-B14F-4D97-AF65-F5344CB8AC3E}">
        <p14:creationId xmlns:p14="http://schemas.microsoft.com/office/powerpoint/2010/main" val="3252957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strict clock model assumption is, however, often broken.</a:t>
            </a:r>
          </a:p>
          <a:p>
            <a:pPr marL="171450" indent="-171450">
              <a:buFont typeface="Arial" panose="020B0604020202020204" pitchFamily="34" charset="0"/>
              <a:buChar char="•"/>
            </a:pPr>
            <a:r>
              <a:rPr lang="en-US" dirty="0"/>
              <a:t>In this example, by </a:t>
            </a:r>
            <a:r>
              <a:rPr lang="en-US" dirty="0" err="1"/>
              <a:t>Worobey</a:t>
            </a:r>
            <a:r>
              <a:rPr lang="en-US" dirty="0"/>
              <a:t> et. al, they looked at if the rates of evolution varied in influenza for different host species and found that they indeed where higher in pigs and birds, compared to times when humans or horses where the host species.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28</a:t>
            </a:fld>
            <a:endParaRPr lang="en-US"/>
          </a:p>
        </p:txBody>
      </p:sp>
    </p:spTree>
    <p:extLst>
      <p:ext uri="{BB962C8B-B14F-4D97-AF65-F5344CB8AC3E}">
        <p14:creationId xmlns:p14="http://schemas.microsoft.com/office/powerpoint/2010/main" val="3831941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can also depend on the time frame one considers.</a:t>
            </a:r>
          </a:p>
          <a:p>
            <a:pPr marL="171450" indent="-171450">
              <a:buFont typeface="Arial" panose="020B0604020202020204" pitchFamily="34" charset="0"/>
              <a:buChar char="•"/>
            </a:pPr>
            <a:r>
              <a:rPr lang="en-US" dirty="0"/>
              <a:t>In short, when using shorter time windows, evolutionary rates tend to be higher than when considering longer time windows.</a:t>
            </a:r>
          </a:p>
          <a:p>
            <a:pPr marL="171450" indent="-171450">
              <a:buFont typeface="Arial" panose="020B0604020202020204" pitchFamily="34" charset="0"/>
              <a:buChar char="•"/>
            </a:pPr>
            <a:r>
              <a:rPr lang="en-US" dirty="0"/>
              <a:t>The way I think about this is that there are different forces at play in the short and long term.</a:t>
            </a:r>
          </a:p>
          <a:p>
            <a:pPr marL="171450" indent="-171450">
              <a:buFont typeface="Arial" panose="020B0604020202020204" pitchFamily="34" charset="0"/>
              <a:buChar char="•"/>
            </a:pPr>
            <a:r>
              <a:rPr lang="en-US" dirty="0"/>
              <a:t>In the short term, selection plays less of a role and the rate of evolution is more driven by the how many errors accumulated</a:t>
            </a:r>
          </a:p>
          <a:p>
            <a:pPr marL="171450" indent="-171450">
              <a:buFont typeface="Arial" panose="020B0604020202020204" pitchFamily="34" charset="0"/>
              <a:buChar char="•"/>
            </a:pPr>
            <a:r>
              <a:rPr lang="en-US" dirty="0"/>
              <a:t>In the long term, selection plays a bigger role and will impact the rate of evolution much more. </a:t>
            </a:r>
          </a:p>
          <a:p>
            <a:pPr marL="171450" indent="-171450">
              <a:buFont typeface="Arial" panose="020B0604020202020204" pitchFamily="34" charset="0"/>
              <a:buChar char="•"/>
            </a:pPr>
            <a:r>
              <a:rPr lang="en-US" dirty="0"/>
              <a:t>There is a few more processes that can impact the likely rate of evolution, such as host switches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29</a:t>
            </a:fld>
            <a:endParaRPr lang="en-US"/>
          </a:p>
        </p:txBody>
      </p:sp>
    </p:spTree>
    <p:extLst>
      <p:ext uri="{BB962C8B-B14F-4D97-AF65-F5344CB8AC3E}">
        <p14:creationId xmlns:p14="http://schemas.microsoft.com/office/powerpoint/2010/main" val="2378769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30</a:t>
            </a:fld>
            <a:endParaRPr lang="en-US"/>
          </a:p>
        </p:txBody>
      </p:sp>
    </p:spTree>
    <p:extLst>
      <p:ext uri="{BB962C8B-B14F-4D97-AF65-F5344CB8AC3E}">
        <p14:creationId xmlns:p14="http://schemas.microsoft.com/office/powerpoint/2010/main" val="268381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processes are often not explicitly incorporated into our molecular clock models.</a:t>
            </a:r>
          </a:p>
          <a:p>
            <a:pPr marL="171450" indent="-171450">
              <a:buFont typeface="Arial" panose="020B0604020202020204" pitchFamily="34" charset="0"/>
              <a:buChar char="•"/>
            </a:pPr>
            <a:r>
              <a:rPr lang="en-US" dirty="0"/>
              <a:t>Instead, we often just allow rates to vary across different branches in a random fashion.</a:t>
            </a:r>
          </a:p>
          <a:p>
            <a:pPr marL="171450" indent="-171450">
              <a:buFont typeface="Arial" panose="020B0604020202020204" pitchFamily="34" charset="0"/>
              <a:buChar char="•"/>
            </a:pPr>
            <a:r>
              <a:rPr lang="en-US" dirty="0"/>
              <a:t>Local clocks assume that there are discrete point in the phylogeny where evolutionary rates change.</a:t>
            </a:r>
          </a:p>
          <a:p>
            <a:pPr marL="171450" indent="-171450">
              <a:buFont typeface="Arial" panose="020B0604020202020204" pitchFamily="34" charset="0"/>
              <a:buChar char="•"/>
            </a:pPr>
            <a:r>
              <a:rPr lang="en-US" dirty="0"/>
              <a:t>Random clocks assume that the rate of evolution on each branch is a random draw from some underlying distribution.</a:t>
            </a:r>
          </a:p>
          <a:p>
            <a:pPr marL="171450" indent="-171450">
              <a:buFont typeface="Arial" panose="020B0604020202020204" pitchFamily="34" charset="0"/>
              <a:buChar char="•"/>
            </a:pPr>
            <a:r>
              <a:rPr lang="en-US" dirty="0"/>
              <a:t>These models can accommodate some of the variations in the speed of evolution between different parts of evolutionary histories.</a:t>
            </a:r>
          </a:p>
          <a:p>
            <a:pPr marL="171450" indent="-171450">
              <a:buFont typeface="Arial" panose="020B0604020202020204" pitchFamily="34" charset="0"/>
              <a:buChar char="•"/>
            </a:pPr>
            <a:r>
              <a:rPr lang="en-US" dirty="0"/>
              <a:t>However, they can introduce a lot of uncertainty and can increase the computational complexity of phylogenetic analyses by quite a bit.</a:t>
            </a:r>
          </a:p>
          <a:p>
            <a:pPr marL="171450" indent="-171450">
              <a:buFont typeface="Arial" panose="020B0604020202020204" pitchFamily="34" charset="0"/>
              <a:buChar char="•"/>
            </a:pPr>
            <a:r>
              <a:rPr lang="en-US" dirty="0"/>
              <a:t>So, in effect, a lot, I would say most, phylogenetic analysis assume strict clock models.</a:t>
            </a:r>
          </a:p>
          <a:p>
            <a:pPr marL="171450" indent="-171450">
              <a:buFont typeface="Arial" panose="020B0604020202020204" pitchFamily="34" charset="0"/>
              <a:buChar char="•"/>
            </a:pPr>
            <a:r>
              <a:rPr lang="en-US" dirty="0"/>
              <a:t>This is a, sometimes necessary, assumption for analyses, that nonetheless has to be kept in mind when taking about things, such as common ancestor times or branch lengths.</a:t>
            </a:r>
          </a:p>
          <a:p>
            <a:pPr marL="171450" indent="-171450">
              <a:buFont typeface="Arial" panose="020B0604020202020204" pitchFamily="34" charset="0"/>
              <a:buChar char="•"/>
            </a:pPr>
            <a:r>
              <a:rPr lang="en-US" dirty="0"/>
              <a:t>It is particularly important to keep in mind that uncertainty about these times might be over or underestimated and that these estimate can also be biased.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649210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for clock rates to be estimated, some information about how things evolve over time must exist.</a:t>
            </a:r>
          </a:p>
          <a:p>
            <a:pPr marL="171450" indent="-171450">
              <a:buFont typeface="Arial" panose="020B0604020202020204" pitchFamily="34" charset="0"/>
              <a:buChar char="•"/>
            </a:pPr>
            <a:r>
              <a:rPr lang="en-US" dirty="0"/>
              <a:t>There is two main ways to get this information.</a:t>
            </a:r>
          </a:p>
          <a:p>
            <a:pPr marL="171450" indent="-171450">
              <a:buFont typeface="Arial" panose="020B0604020202020204" pitchFamily="34" charset="0"/>
              <a:buChar char="•"/>
            </a:pPr>
            <a:r>
              <a:rPr lang="en-US" dirty="0"/>
              <a:t>In the first, some ancestral event, or several events are known.</a:t>
            </a:r>
          </a:p>
          <a:p>
            <a:pPr marL="171450" indent="-171450">
              <a:buFont typeface="Arial" panose="020B0604020202020204" pitchFamily="34" charset="0"/>
              <a:buChar char="•"/>
            </a:pPr>
            <a:r>
              <a:rPr lang="en-US" dirty="0"/>
              <a:t>In paleontology, for example, this could be a fossil.</a:t>
            </a:r>
          </a:p>
          <a:p>
            <a:pPr marL="171450" indent="-171450">
              <a:buFont typeface="Arial" panose="020B0604020202020204" pitchFamily="34" charset="0"/>
              <a:buChar char="•"/>
            </a:pPr>
            <a:r>
              <a:rPr lang="en-US" dirty="0"/>
              <a:t>What is more common in viruses, is that there are samples isolated over some time.</a:t>
            </a:r>
          </a:p>
          <a:p>
            <a:pPr marL="171450" indent="-171450">
              <a:buFont typeface="Arial" panose="020B0604020202020204" pitchFamily="34" charset="0"/>
              <a:buChar char="•"/>
            </a:pPr>
            <a:r>
              <a:rPr lang="en-US" dirty="0"/>
              <a:t>In this case, the sampling times </a:t>
            </a:r>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241245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the heart of phylogenetics are phylogenetic trees</a:t>
            </a:r>
          </a:p>
          <a:p>
            <a:pPr marL="171450" indent="-171450">
              <a:buFont typeface="Arial" panose="020B0604020202020204" pitchFamily="34" charset="0"/>
              <a:buChar char="•"/>
            </a:pPr>
            <a:r>
              <a:rPr lang="en-US" dirty="0"/>
              <a:t>Phylogenetic trees denote how individuals are related.</a:t>
            </a:r>
          </a:p>
          <a:p>
            <a:pPr marL="171450" indent="-171450">
              <a:buFont typeface="Arial" panose="020B0604020202020204" pitchFamily="34" charset="0"/>
              <a:buChar char="•"/>
            </a:pPr>
            <a:r>
              <a:rPr lang="en-US" dirty="0"/>
              <a:t>These individuals can be viruses, bacteria, humans, entire species, or even languages.</a:t>
            </a:r>
          </a:p>
          <a:p>
            <a:pPr marL="171450" indent="-171450">
              <a:buFont typeface="Arial" panose="020B0604020202020204" pitchFamily="34" charset="0"/>
              <a:buChar char="•"/>
            </a:pPr>
            <a:r>
              <a:rPr lang="en-US" dirty="0"/>
              <a:t>In the example shown here, we consider pathogens in different hosts.</a:t>
            </a:r>
          </a:p>
          <a:p>
            <a:pPr marL="171450" indent="-171450">
              <a:buFont typeface="Arial" panose="020B0604020202020204" pitchFamily="34" charset="0"/>
              <a:buChar char="•"/>
            </a:pPr>
            <a:r>
              <a:rPr lang="en-US" dirty="0"/>
              <a:t>Let’s assume the following: Patient blue gets infected from somewhere and is our patient 0.</a:t>
            </a:r>
          </a:p>
          <a:p>
            <a:pPr marL="171450" indent="-171450">
              <a:buFont typeface="Arial" panose="020B0604020202020204" pitchFamily="34" charset="0"/>
              <a:buChar char="•"/>
            </a:pPr>
            <a:r>
              <a:rPr lang="en-US" dirty="0"/>
              <a:t>Patient blue then infects patient green, who then transmits to patient red.</a:t>
            </a:r>
          </a:p>
        </p:txBody>
      </p:sp>
      <p:sp>
        <p:nvSpPr>
          <p:cNvPr id="4" name="Slide Number Placeholder 3"/>
          <p:cNvSpPr>
            <a:spLocks noGrp="1"/>
          </p:cNvSpPr>
          <p:nvPr>
            <p:ph type="sldNum" sz="quarter" idx="5"/>
          </p:nvPr>
        </p:nvSpPr>
        <p:spPr/>
        <p:txBody>
          <a:bodyPr/>
          <a:lstStyle/>
          <a:p>
            <a:fld id="{09642AFE-03F1-5547-83CE-7FD15ADA0013}" type="slidenum">
              <a:rPr lang="en-US" smtClean="0"/>
              <a:t>3</a:t>
            </a:fld>
            <a:endParaRPr lang="en-US"/>
          </a:p>
        </p:txBody>
      </p:sp>
    </p:spTree>
    <p:extLst>
      <p:ext uri="{BB962C8B-B14F-4D97-AF65-F5344CB8AC3E}">
        <p14:creationId xmlns:p14="http://schemas.microsoft.com/office/powerpoint/2010/main" val="3282663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this influenza A/H3N2 phylogeny, we see that the branching process happens very much on the same time scale as the sampling, which in turn gives us a lot of information about the speed of evolution.</a:t>
            </a:r>
          </a:p>
          <a:p>
            <a:pPr marL="171450" indent="-171450">
              <a:buFont typeface="Arial" panose="020B0604020202020204" pitchFamily="34" charset="0"/>
              <a:buChar char="•"/>
            </a:pPr>
            <a:r>
              <a:rPr lang="en-US" dirty="0"/>
              <a:t>If we contrast this to a SARS-like phylogeny, sampling happened over a few years, while the evolutionary history connecting the individual samples happened in the order of centuries or </a:t>
            </a:r>
            <a:r>
              <a:rPr lang="en-US" dirty="0" err="1"/>
              <a:t>millennias</a:t>
            </a:r>
            <a:r>
              <a:rPr lang="en-US" dirty="0"/>
              <a:t>.</a:t>
            </a:r>
          </a:p>
          <a:p>
            <a:pPr marL="171450" indent="-171450">
              <a:buFont typeface="Arial" panose="020B0604020202020204" pitchFamily="34" charset="0"/>
              <a:buChar char="•"/>
            </a:pPr>
            <a:r>
              <a:rPr lang="en-US" dirty="0"/>
              <a:t>In these situations, one is pretty much stuck with just assuming some rate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3498220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Helvetica" pitchFamily="2" charset="0"/>
              </a:rPr>
              <a:t>In the posterior probability, modelling the evolution of sequences feeds into the tree likelihood.</a:t>
            </a:r>
          </a:p>
          <a:p>
            <a:pPr marL="171450" indent="-171450">
              <a:buFont typeface="Arial" panose="020B0604020202020204" pitchFamily="34" charset="0"/>
              <a:buChar char="•"/>
            </a:pPr>
            <a:r>
              <a:rPr lang="en-US" sz="1200" dirty="0">
                <a:latin typeface="Helvetica" pitchFamily="2" charset="0"/>
              </a:rPr>
              <a:t>This doesn’t mean other parts of the posterior distribution don’t affect the estimates of the sequence evolution.</a:t>
            </a: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35</a:t>
            </a:fld>
            <a:endParaRPr lang="en-US"/>
          </a:p>
        </p:txBody>
      </p:sp>
    </p:spTree>
    <p:extLst>
      <p:ext uri="{BB962C8B-B14F-4D97-AF65-F5344CB8AC3E}">
        <p14:creationId xmlns:p14="http://schemas.microsoft.com/office/powerpoint/2010/main" val="1215971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less information there is about the rates of evolution, the more important the priors become.</a:t>
            </a:r>
          </a:p>
          <a:p>
            <a:pPr marL="171450" indent="-171450">
              <a:buFont typeface="Arial" panose="020B0604020202020204" pitchFamily="34" charset="0"/>
              <a:buChar char="•"/>
            </a:pPr>
            <a:r>
              <a:rPr lang="en-US" dirty="0"/>
              <a:t>This explicitly includes the tree prior.</a:t>
            </a:r>
          </a:p>
          <a:p>
            <a:pPr marL="171450" indent="-171450">
              <a:buFont typeface="Arial" panose="020B0604020202020204" pitchFamily="34" charset="0"/>
              <a:buChar char="•"/>
            </a:pPr>
            <a:r>
              <a:rPr lang="en-US" dirty="0"/>
              <a:t>Models that put more weight on shorter trees will also, as a consequence, put more weight on higher rates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36</a:t>
            </a:fld>
            <a:endParaRPr lang="en-US"/>
          </a:p>
        </p:txBody>
      </p:sp>
    </p:spTree>
    <p:extLst>
      <p:ext uri="{BB962C8B-B14F-4D97-AF65-F5344CB8AC3E}">
        <p14:creationId xmlns:p14="http://schemas.microsoft.com/office/powerpoint/2010/main" val="1429019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Phylogenetic trees are often shown as timed phylogenetic trees, where the timing of a coalescent event or sampling event corresponds to some time in the past.</a:t>
            </a:r>
          </a:p>
          <a:p>
            <a:pPr marL="171450" indent="-171450">
              <a:buFont typeface="Arial" panose="020B0604020202020204" pitchFamily="34" charset="0"/>
              <a:buChar char="•"/>
            </a:pPr>
            <a:r>
              <a:rPr lang="en-US" dirty="0"/>
              <a:t>The way to read them is that this tip and this tip last shared a common ancestor at this time.</a:t>
            </a:r>
          </a:p>
        </p:txBody>
      </p:sp>
      <p:sp>
        <p:nvSpPr>
          <p:cNvPr id="4" name="Slide Number Placeholder 3"/>
          <p:cNvSpPr>
            <a:spLocks noGrp="1"/>
          </p:cNvSpPr>
          <p:nvPr>
            <p:ph type="sldNum" sz="quarter" idx="5"/>
          </p:nvPr>
        </p:nvSpPr>
        <p:spPr/>
        <p:txBody>
          <a:bodyPr/>
          <a:lstStyle/>
          <a:p>
            <a:fld id="{44151E07-10EA-3C4F-96D5-854F65AB33A2}" type="slidenum">
              <a:rPr lang="en-US" smtClean="0"/>
              <a:t>4</a:t>
            </a:fld>
            <a:endParaRPr lang="en-US"/>
          </a:p>
        </p:txBody>
      </p:sp>
    </p:spTree>
    <p:extLst>
      <p:ext uri="{BB962C8B-B14F-4D97-AF65-F5344CB8AC3E}">
        <p14:creationId xmlns:p14="http://schemas.microsoft.com/office/powerpoint/2010/main" val="1483819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During replication of pathogens, random errors occur, which may rise to fixation.</a:t>
            </a:r>
          </a:p>
          <a:p>
            <a:pPr marL="171450" indent="-171450">
              <a:buFont typeface="Arial" panose="020B0604020202020204" pitchFamily="34" charset="0"/>
              <a:buChar char="•"/>
            </a:pPr>
            <a:r>
              <a:rPr lang="en-US" dirty="0"/>
              <a:t>Over time, random errors accumulate.</a:t>
            </a:r>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270141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then go and sequence pathogens isolated from different hosts, the sequence data will look differently depending on how far apart in the transmission history they are</a:t>
            </a:r>
          </a:p>
          <a:p>
            <a:pPr marL="171450" indent="-171450">
              <a:buFont typeface="Arial" panose="020B0604020202020204" pitchFamily="34" charset="0"/>
              <a:buChar char="•"/>
            </a:pPr>
            <a:r>
              <a:rPr lang="en-US" dirty="0"/>
              <a:t>The further apart in the transmission history two isolated are, the more diverged the genetic sequence data will be.</a:t>
            </a:r>
          </a:p>
          <a:p>
            <a:pPr marL="171450" indent="-171450">
              <a:buFont typeface="Arial" panose="020B0604020202020204" pitchFamily="34" charset="0"/>
              <a:buChar char="•"/>
            </a:pPr>
            <a:r>
              <a:rPr lang="en-US" dirty="0"/>
              <a:t>Additional to the genomic sequences, we often know when a sample was isolated from a patient, which gives us some information about how these errors accumulate over time</a:t>
            </a:r>
          </a:p>
        </p:txBody>
      </p:sp>
      <p:sp>
        <p:nvSpPr>
          <p:cNvPr id="4" name="Slide Number Placeholder 3"/>
          <p:cNvSpPr>
            <a:spLocks noGrp="1"/>
          </p:cNvSpPr>
          <p:nvPr>
            <p:ph type="sldNum" sz="quarter" idx="5"/>
          </p:nvPr>
        </p:nvSpPr>
        <p:spPr/>
        <p:txBody>
          <a:bodyPr/>
          <a:lstStyle/>
          <a:p>
            <a:fld id="{44151E07-10EA-3C4F-96D5-854F65AB33A2}" type="slidenum">
              <a:rPr lang="en-US" smtClean="0"/>
              <a:t>6</a:t>
            </a:fld>
            <a:endParaRPr lang="en-US"/>
          </a:p>
        </p:txBody>
      </p:sp>
    </p:spTree>
    <p:extLst>
      <p:ext uri="{BB962C8B-B14F-4D97-AF65-F5344CB8AC3E}">
        <p14:creationId xmlns:p14="http://schemas.microsoft.com/office/powerpoint/2010/main" val="159031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genetic sequence data and sample isolation time constitute the data in our later models and are typically in the form of a multiple sequence alignment with sampling times.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7</a:t>
            </a:fld>
            <a:endParaRPr lang="en-US"/>
          </a:p>
        </p:txBody>
      </p:sp>
    </p:spTree>
    <p:extLst>
      <p:ext uri="{BB962C8B-B14F-4D97-AF65-F5344CB8AC3E}">
        <p14:creationId xmlns:p14="http://schemas.microsoft.com/office/powerpoint/2010/main" val="1657490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then use mathematical models to get from a multiple sequence alignment and sampling times to an estimate of these sequences relate over time.</a:t>
            </a:r>
          </a:p>
          <a:p>
            <a:pPr marL="171450" indent="-171450">
              <a:buFont typeface="Arial" panose="020B0604020202020204" pitchFamily="34" charset="0"/>
              <a:buChar char="•"/>
            </a:pPr>
            <a:r>
              <a:rPr lang="en-US" dirty="0"/>
              <a:t>This relation over time is denoted by a timed phylogenetic trees.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8</a:t>
            </a:fld>
            <a:endParaRPr lang="en-US"/>
          </a:p>
        </p:txBody>
      </p:sp>
    </p:spTree>
    <p:extLst>
      <p:ext uri="{BB962C8B-B14F-4D97-AF65-F5344CB8AC3E}">
        <p14:creationId xmlns:p14="http://schemas.microsoft.com/office/powerpoint/2010/main" val="1827808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a:p>
            <a:pPr marL="171450" indent="-171450">
              <a:buFont typeface="Arial" panose="020B0604020202020204" pitchFamily="34" charset="0"/>
              <a:buChar char="•"/>
            </a:pPr>
            <a:r>
              <a:rPr lang="en-US" dirty="0"/>
              <a:t>The simplest form of these molecular clock models are strict clocks, which essentially assume that evolution happens at the same speed everywhere on the tree.</a:t>
            </a:r>
          </a:p>
          <a:p>
            <a:pPr marL="171450" indent="-171450">
              <a:buFont typeface="Arial" panose="020B0604020202020204" pitchFamily="34" charset="0"/>
              <a:buChar char="•"/>
            </a:pPr>
            <a:r>
              <a:rPr lang="en-US" dirty="0"/>
              <a:t>Also, as a side comment, insertions and deletions are typically ignored in phylogenetic reconstructions.</a:t>
            </a:r>
          </a:p>
        </p:txBody>
      </p:sp>
      <p:sp>
        <p:nvSpPr>
          <p:cNvPr id="4" name="Slide Number Placeholder 3"/>
          <p:cNvSpPr>
            <a:spLocks noGrp="1"/>
          </p:cNvSpPr>
          <p:nvPr>
            <p:ph type="sldNum" sz="quarter" idx="5"/>
          </p:nvPr>
        </p:nvSpPr>
        <p:spPr/>
        <p:txBody>
          <a:bodyPr/>
          <a:lstStyle/>
          <a:p>
            <a:fld id="{44151E07-10EA-3C4F-96D5-854F65AB33A2}" type="slidenum">
              <a:rPr lang="en-US" smtClean="0"/>
              <a:t>9</a:t>
            </a:fld>
            <a:endParaRPr lang="en-US"/>
          </a:p>
        </p:txBody>
      </p:sp>
    </p:spTree>
    <p:extLst>
      <p:ext uri="{BB962C8B-B14F-4D97-AF65-F5344CB8AC3E}">
        <p14:creationId xmlns:p14="http://schemas.microsoft.com/office/powerpoint/2010/main" val="2135564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10</a:t>
            </a:fld>
            <a:endParaRPr lang="en-US"/>
          </a:p>
        </p:txBody>
      </p:sp>
    </p:spTree>
    <p:extLst>
      <p:ext uri="{BB962C8B-B14F-4D97-AF65-F5344CB8AC3E}">
        <p14:creationId xmlns:p14="http://schemas.microsoft.com/office/powerpoint/2010/main" val="179414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7/25/22</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7/25/22</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7/25/22</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7/25/22</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7/25/22</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7/25/22</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7/25/22</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7/25/22</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7/25/22</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7/25/22</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7/25/22</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7/25/22</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genomenon.com/codon-char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627278"/>
            <a:ext cx="9144000" cy="2387600"/>
          </a:xfrm>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3106953"/>
            <a:ext cx="9144000" cy="1655762"/>
          </a:xfrm>
        </p:spPr>
        <p:txBody>
          <a:bodyPr/>
          <a:lstStyle/>
          <a:p>
            <a:r>
              <a:rPr lang="en-US" dirty="0"/>
              <a:t>Site and clock models in phylogenetics</a:t>
            </a:r>
          </a:p>
        </p:txBody>
      </p:sp>
      <p:sp>
        <p:nvSpPr>
          <p:cNvPr id="4" name="Subtitle 2">
            <a:extLst>
              <a:ext uri="{FF2B5EF4-FFF2-40B4-BE49-F238E27FC236}">
                <a16:creationId xmlns:a16="http://schemas.microsoft.com/office/drawing/2014/main" id="{23BE2320-AB46-C246-9CC8-82FEF29759F7}"/>
              </a:ext>
            </a:extLst>
          </p:cNvPr>
          <p:cNvSpPr txBox="1">
            <a:spLocks/>
          </p:cNvSpPr>
          <p:nvPr/>
        </p:nvSpPr>
        <p:spPr>
          <a:xfrm>
            <a:off x="1524000" y="3704726"/>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Nicola F. Müller</a:t>
            </a:r>
          </a:p>
        </p:txBody>
      </p:sp>
      <p:sp>
        <p:nvSpPr>
          <p:cNvPr id="8" name="Subtitle 2">
            <a:extLst>
              <a:ext uri="{FF2B5EF4-FFF2-40B4-BE49-F238E27FC236}">
                <a16:creationId xmlns:a16="http://schemas.microsoft.com/office/drawing/2014/main" id="{A1B2C15F-9715-5941-BE69-9E5711EBC517}"/>
              </a:ext>
            </a:extLst>
          </p:cNvPr>
          <p:cNvSpPr txBox="1">
            <a:spLocks/>
          </p:cNvSpPr>
          <p:nvPr/>
        </p:nvSpPr>
        <p:spPr>
          <a:xfrm>
            <a:off x="1524000" y="4270177"/>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endParaRPr lang="en-US" sz="1600" dirty="0"/>
          </a:p>
        </p:txBody>
      </p:sp>
      <p:pic>
        <p:nvPicPr>
          <p:cNvPr id="9" name="Picture 8">
            <a:extLst>
              <a:ext uri="{FF2B5EF4-FFF2-40B4-BE49-F238E27FC236}">
                <a16:creationId xmlns:a16="http://schemas.microsoft.com/office/drawing/2014/main" id="{1AFF4F71-3A7E-30BA-5392-2B612B9DEE51}"/>
              </a:ext>
            </a:extLst>
          </p:cNvPr>
          <p:cNvPicPr>
            <a:picLocks noChangeAspect="1"/>
          </p:cNvPicPr>
          <p:nvPr/>
        </p:nvPicPr>
        <p:blipFill>
          <a:blip r:embed="rId3"/>
          <a:stretch>
            <a:fillRect/>
          </a:stretch>
        </p:blipFill>
        <p:spPr>
          <a:xfrm>
            <a:off x="5181600" y="4884186"/>
            <a:ext cx="1828800" cy="1828800"/>
          </a:xfrm>
          <a:prstGeom prst="rect">
            <a:avLst/>
          </a:prstGeom>
        </p:spPr>
      </p:pic>
    </p:spTree>
    <p:extLst>
      <p:ext uri="{BB962C8B-B14F-4D97-AF65-F5344CB8AC3E}">
        <p14:creationId xmlns:p14="http://schemas.microsoft.com/office/powerpoint/2010/main" val="30653123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fontScale="92500"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Gamma rate heterogeneity + invariant site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spTree>
    <p:extLst>
      <p:ext uri="{BB962C8B-B14F-4D97-AF65-F5344CB8AC3E}">
        <p14:creationId xmlns:p14="http://schemas.microsoft.com/office/powerpoint/2010/main" val="1955698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112435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a:latin typeface="Helvetica Neue Light" panose="02000403000000020004" pitchFamily="2" charset="0"/>
              </a:rPr>
              <a:t>JC</a:t>
            </a:r>
          </a:p>
          <a:p>
            <a:pPr algn="ctr">
              <a:spcBef>
                <a:spcPct val="0"/>
              </a:spcBef>
              <a:buClrTx/>
              <a:buSzTx/>
              <a:buFontTx/>
              <a:buNone/>
            </a:pPr>
            <a:r>
              <a:rPr lang="en-US" altLang="en-US" sz="2400">
                <a:solidFill>
                  <a:srgbClr val="FF0000"/>
                </a:solidFill>
                <a:latin typeface="Helvetica Neue Light" panose="02000403000000020004" pitchFamily="2" charset="0"/>
              </a:rPr>
              <a:t>a=b=c=d=e=f</a:t>
            </a:r>
          </a:p>
          <a:p>
            <a:pPr algn="ctr">
              <a:spcBef>
                <a:spcPct val="0"/>
              </a:spcBef>
              <a:buClrTx/>
              <a:buSzTx/>
              <a:buFontTx/>
              <a:buNone/>
            </a:pP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A</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C</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G</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T</a:t>
            </a:r>
          </a:p>
          <a:p>
            <a:pPr algn="ctr">
              <a:spcBef>
                <a:spcPct val="0"/>
              </a:spcBef>
              <a:buClrTx/>
              <a:buSzTx/>
              <a:buFontTx/>
              <a:buNone/>
            </a:pPr>
            <a:r>
              <a:rPr lang="en-US" altLang="en-US" sz="2400">
                <a:latin typeface="Helvetica Neue Light" panose="02000403000000020004" pitchFamily="2" charset="0"/>
              </a:rPr>
              <a:t>No I or G </a:t>
            </a:r>
          </a:p>
          <a:p>
            <a:pPr algn="ctr">
              <a:spcBef>
                <a:spcPct val="0"/>
              </a:spcBef>
              <a:buClrTx/>
              <a:buSzTx/>
              <a:buFontTx/>
              <a:buNone/>
            </a:pPr>
            <a:r>
              <a:rPr lang="en-US" altLang="en-US" sz="2400">
                <a:latin typeface="Helvetica Neue Light" panose="02000403000000020004" pitchFamily="2" charset="0"/>
              </a:rPr>
              <a:t>0 free parameters</a:t>
            </a:r>
            <a:endParaRPr lang="en-US" altLang="en-US" sz="2400">
              <a:solidFill>
                <a:srgbClr val="FF0000"/>
              </a:solidFill>
              <a:latin typeface="Helvetica Neue Light" panose="02000403000000020004"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GTR</a:t>
            </a:r>
          </a:p>
          <a:p>
            <a:pPr algn="ctr">
              <a:spcBef>
                <a:spcPct val="0"/>
              </a:spcBef>
              <a:buClrTx/>
              <a:buSzTx/>
              <a:buFontTx/>
              <a:buNone/>
            </a:pPr>
            <a:r>
              <a:rPr lang="en-US" altLang="en-US" sz="2400" dirty="0">
                <a:solidFill>
                  <a:srgbClr val="FF0000"/>
                </a:solidFill>
                <a:latin typeface="Helvetica Neue Light" panose="02000403000000020004" pitchFamily="2" charset="0"/>
              </a:rPr>
              <a:t>a, b, c, d, e, 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8 free parameters</a:t>
            </a:r>
            <a:endParaRPr lang="en-US" altLang="en-US" sz="2400" dirty="0">
              <a:solidFill>
                <a:srgbClr val="FF0000"/>
              </a:solidFill>
              <a:latin typeface="Helvetica Neue Light" panose="02000403000000020004"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HKY</a:t>
            </a:r>
          </a:p>
          <a:p>
            <a:pPr algn="ctr">
              <a:spcBef>
                <a:spcPct val="0"/>
              </a:spcBef>
              <a:buClrTx/>
              <a:buSzTx/>
              <a:buFontTx/>
              <a:buNone/>
            </a:pPr>
            <a:r>
              <a:rPr lang="en-US" altLang="en-US" sz="2400" dirty="0">
                <a:solidFill>
                  <a:srgbClr val="FF0000"/>
                </a:solidFill>
                <a:latin typeface="Helvetica Neue Light" panose="02000403000000020004" pitchFamily="2" charset="0"/>
              </a:rPr>
              <a:t>a=c=d=f, b=e</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4 free parameters</a:t>
            </a:r>
            <a:endParaRPr lang="en-US" altLang="en-US" sz="2400" dirty="0">
              <a:solidFill>
                <a:srgbClr val="FF0000"/>
              </a:solidFill>
              <a:latin typeface="Helvetica Neue Light" panose="02000403000000020004"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Some site in the alignment might be more flexible and therefore evolve less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20" name="Content Placeholder 2">
            <a:extLst>
              <a:ext uri="{FF2B5EF4-FFF2-40B4-BE49-F238E27FC236}">
                <a16:creationId xmlns:a16="http://schemas.microsoft.com/office/drawing/2014/main" id="{48621591-74AE-B54F-960A-D0AD9A246FBD}"/>
              </a:ext>
            </a:extLst>
          </p:cNvPr>
          <p:cNvSpPr>
            <a:spLocks noGrp="1"/>
          </p:cNvSpPr>
          <p:nvPr>
            <p:ph idx="1"/>
          </p:nvPr>
        </p:nvSpPr>
        <p:spPr>
          <a:xfrm>
            <a:off x="838200" y="1825625"/>
            <a:ext cx="10515600" cy="4351338"/>
          </a:xfrm>
        </p:spPr>
        <p:txBody>
          <a:bodyPr/>
          <a:lstStyle/>
          <a:p>
            <a:endParaRPr lang="en-US" altLang="en-US" dirty="0">
              <a:latin typeface="Helvetica Neue Light" panose="02000403000000020004" pitchFamily="2" charset="0"/>
              <a:ea typeface="ＭＳ Ｐゴシック" panose="020B0600070205080204" pitchFamily="34" charset="-128"/>
              <a:cs typeface="Calibri" panose="020F0502020204030204" pitchFamily="34"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8013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spTree>
    <p:extLst>
      <p:ext uri="{BB962C8B-B14F-4D97-AF65-F5344CB8AC3E}">
        <p14:creationId xmlns:p14="http://schemas.microsoft.com/office/powerpoint/2010/main" val="142128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E7303B2C-9F09-904D-8C6E-8CE0345CE65F}"/>
              </a:ext>
            </a:extLst>
          </p:cNvPr>
          <p:cNvPicPr>
            <a:picLocks noChangeAspect="1"/>
          </p:cNvPicPr>
          <p:nvPr/>
        </p:nvPicPr>
        <p:blipFill>
          <a:blip r:embed="rId3"/>
          <a:stretch>
            <a:fillRect/>
          </a:stretch>
        </p:blipFill>
        <p:spPr>
          <a:xfrm>
            <a:off x="0" y="1690688"/>
            <a:ext cx="12192000" cy="4913443"/>
          </a:xfrm>
          <a:prstGeom prst="rect">
            <a:avLst/>
          </a:prstGeom>
        </p:spPr>
      </p:pic>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Accounting for rate variation between codon positions is almost always better</a:t>
            </a:r>
          </a:p>
        </p:txBody>
      </p:sp>
      <p:sp>
        <p:nvSpPr>
          <p:cNvPr id="8" name="TextBox 7">
            <a:extLst>
              <a:ext uri="{FF2B5EF4-FFF2-40B4-BE49-F238E27FC236}">
                <a16:creationId xmlns:a16="http://schemas.microsoft.com/office/drawing/2014/main" id="{7487AF74-2D85-D84F-9F5A-4EE30A2829DD}"/>
              </a:ext>
            </a:extLst>
          </p:cNvPr>
          <p:cNvSpPr txBox="1"/>
          <p:nvPr/>
        </p:nvSpPr>
        <p:spPr>
          <a:xfrm>
            <a:off x="9036424" y="6488668"/>
            <a:ext cx="3155576" cy="369332"/>
          </a:xfrm>
          <a:prstGeom prst="rect">
            <a:avLst/>
          </a:prstGeom>
          <a:noFill/>
        </p:spPr>
        <p:txBody>
          <a:bodyPr wrap="square" rtlCol="0">
            <a:spAutoFit/>
          </a:bodyPr>
          <a:lstStyle/>
          <a:p>
            <a:r>
              <a:rPr lang="en-US" dirty="0"/>
              <a:t>Shapiro et al., 2006, </a:t>
            </a:r>
            <a:r>
              <a:rPr lang="en-US" i="1" dirty="0"/>
              <a:t>MBE</a:t>
            </a:r>
          </a:p>
        </p:txBody>
      </p:sp>
    </p:spTree>
    <p:extLst>
      <p:ext uri="{BB962C8B-B14F-4D97-AF65-F5344CB8AC3E}">
        <p14:creationId xmlns:p14="http://schemas.microsoft.com/office/powerpoint/2010/main" val="1834483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which leads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Never forget to account for rate heterogeneity (experience). Also, the JC69 model is hardly ever appropriate. </a:t>
            </a:r>
          </a:p>
          <a:p>
            <a:endParaRPr lang="en-US" dirty="0"/>
          </a:p>
          <a:p>
            <a:endParaRPr lang="en-US" dirty="0"/>
          </a:p>
          <a:p>
            <a:endParaRPr lang="en-US" dirty="0"/>
          </a:p>
        </p:txBody>
      </p:sp>
    </p:spTree>
    <p:extLst>
      <p:ext uri="{BB962C8B-B14F-4D97-AF65-F5344CB8AC3E}">
        <p14:creationId xmlns:p14="http://schemas.microsoft.com/office/powerpoint/2010/main" val="23892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413449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In the posterior probability, modelling the evolution of sequences feeds into the tree likelihood.</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a:t>
            </a:fld>
            <a:endParaRPr lang="en-US" dirty="0"/>
          </a:p>
        </p:txBody>
      </p:sp>
      <p:sp>
        <p:nvSpPr>
          <p:cNvPr id="6" name="Rectangle 5">
            <a:extLst>
              <a:ext uri="{FF2B5EF4-FFF2-40B4-BE49-F238E27FC236}">
                <a16:creationId xmlns:a16="http://schemas.microsoft.com/office/drawing/2014/main" id="{1E3A1AEF-442A-B616-F5FE-3A78CF85280E}"/>
              </a:ext>
            </a:extLst>
          </p:cNvPr>
          <p:cNvSpPr/>
          <p:nvPr/>
        </p:nvSpPr>
        <p:spPr>
          <a:xfrm>
            <a:off x="7909222" y="6211669"/>
            <a:ext cx="6096000" cy="646331"/>
          </a:xfrm>
          <a:prstGeom prst="rect">
            <a:avLst/>
          </a:prstGeom>
        </p:spPr>
        <p:txBody>
          <a:bodyPr>
            <a:spAutoFit/>
          </a:bodyPr>
          <a:lstStyle/>
          <a:p>
            <a:r>
              <a:rPr lang="en-US" dirty="0" err="1">
                <a:solidFill>
                  <a:srgbClr val="464646"/>
                </a:solidFill>
                <a:latin typeface="Helvetica" pitchFamily="2" charset="0"/>
              </a:rPr>
              <a:t>DuPlessis</a:t>
            </a:r>
            <a:r>
              <a:rPr lang="en-US" dirty="0">
                <a:solidFill>
                  <a:srgbClr val="464646"/>
                </a:solidFill>
                <a:latin typeface="Helvetica" pitchFamily="2" charset="0"/>
              </a:rPr>
              <a:t>, L. et al. (2015), </a:t>
            </a:r>
          </a:p>
          <a:p>
            <a:r>
              <a:rPr lang="en-US" dirty="0">
                <a:solidFill>
                  <a:srgbClr val="464646"/>
                </a:solidFill>
                <a:latin typeface="Helvetica" pitchFamily="2" charset="0"/>
              </a:rPr>
              <a:t>Trends in Microbiology</a:t>
            </a:r>
            <a:endParaRPr lang="en-US" dirty="0">
              <a:latin typeface="Helvetica" pitchFamily="2" charset="0"/>
            </a:endParaRPr>
          </a:p>
        </p:txBody>
      </p:sp>
      <p:pic>
        <p:nvPicPr>
          <p:cNvPr id="7" name="Content Placeholder 9">
            <a:extLst>
              <a:ext uri="{FF2B5EF4-FFF2-40B4-BE49-F238E27FC236}">
                <a16:creationId xmlns:a16="http://schemas.microsoft.com/office/drawing/2014/main" id="{5D413B98-1830-911D-65D9-A4EF94C04198}"/>
              </a:ext>
            </a:extLst>
          </p:cNvPr>
          <p:cNvPicPr>
            <a:picLocks noChangeAspect="1"/>
          </p:cNvPicPr>
          <p:nvPr/>
        </p:nvPicPr>
        <p:blipFill>
          <a:blip r:embed="rId3"/>
          <a:stretch>
            <a:fillRect/>
          </a:stretch>
        </p:blipFill>
        <p:spPr>
          <a:xfrm>
            <a:off x="838200" y="3224154"/>
            <a:ext cx="10490071" cy="876782"/>
          </a:xfrm>
          <a:prstGeom prst="rect">
            <a:avLst/>
          </a:prstGeom>
        </p:spPr>
      </p:pic>
    </p:spTree>
    <p:extLst>
      <p:ext uri="{BB962C8B-B14F-4D97-AF65-F5344CB8AC3E}">
        <p14:creationId xmlns:p14="http://schemas.microsoft.com/office/powerpoint/2010/main" val="666591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spTree>
    <p:extLst>
      <p:ext uri="{BB962C8B-B14F-4D97-AF65-F5344CB8AC3E}">
        <p14:creationId xmlns:p14="http://schemas.microsoft.com/office/powerpoint/2010/main" val="2448313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2"/>
          <a:stretch>
            <a:fillRect/>
          </a:stretch>
        </p:blipFill>
        <p:spPr>
          <a:xfrm>
            <a:off x="1498600" y="1690688"/>
            <a:ext cx="9194800" cy="4775200"/>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2"/>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spTree>
    <p:extLst>
      <p:ext uri="{BB962C8B-B14F-4D97-AF65-F5344CB8AC3E}">
        <p14:creationId xmlns:p14="http://schemas.microsoft.com/office/powerpoint/2010/main" val="3358357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2"/>
          <a:stretch>
            <a:fillRect/>
          </a:stretch>
        </p:blipFill>
        <p:spPr>
          <a:xfrm>
            <a:off x="1485900" y="1581805"/>
            <a:ext cx="9220200" cy="4787900"/>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a:t>
            </a:r>
            <a:r>
              <a:rPr lang="en-US" dirty="0" err="1"/>
              <a:t>BioRxiv</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79060" y="1547267"/>
            <a:ext cx="5833880" cy="531073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a:t>
            </a:r>
            <a:r>
              <a:rPr lang="en-US" dirty="0" err="1"/>
              <a:t>Vir</a:t>
            </a:r>
            <a:r>
              <a:rPr lang="en-US" dirty="0"/>
              <a:t>. </a:t>
            </a:r>
            <a:r>
              <a:rPr lang="en-US" dirty="0" err="1"/>
              <a:t>Evol</a:t>
            </a:r>
            <a:r>
              <a:rPr lang="en-US" dirty="0"/>
              <a:t>.</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AA34-46BB-0C42-9896-5B42F9524694}"/>
              </a:ext>
            </a:extLst>
          </p:cNvPr>
          <p:cNvSpPr>
            <a:spLocks noGrp="1"/>
          </p:cNvSpPr>
          <p:nvPr>
            <p:ph type="title"/>
          </p:nvPr>
        </p:nvSpPr>
        <p:spPr/>
        <p:txBody>
          <a:bodyPr>
            <a:normAutofit/>
          </a:bodyPr>
          <a:lstStyle/>
          <a:p>
            <a:r>
              <a:rPr lang="en-US" dirty="0"/>
              <a:t>The time resolution is dependent on the size of the genome and the rate of evolution</a:t>
            </a:r>
          </a:p>
        </p:txBody>
      </p:sp>
      <p:sp>
        <p:nvSpPr>
          <p:cNvPr id="7" name="TextBox 6">
            <a:extLst>
              <a:ext uri="{FF2B5EF4-FFF2-40B4-BE49-F238E27FC236}">
                <a16:creationId xmlns:a16="http://schemas.microsoft.com/office/drawing/2014/main" id="{828698A0-2A1D-B544-94DC-7958BD5D7BAA}"/>
              </a:ext>
            </a:extLst>
          </p:cNvPr>
          <p:cNvSpPr txBox="1"/>
          <p:nvPr/>
        </p:nvSpPr>
        <p:spPr>
          <a:xfrm>
            <a:off x="8669438" y="6492875"/>
            <a:ext cx="3522562" cy="369332"/>
          </a:xfrm>
          <a:prstGeom prst="rect">
            <a:avLst/>
          </a:prstGeom>
          <a:noFill/>
        </p:spPr>
        <p:txBody>
          <a:bodyPr wrap="square" rtlCol="0">
            <a:spAutoFit/>
          </a:bodyPr>
          <a:lstStyle/>
          <a:p>
            <a:r>
              <a:rPr lang="en-US" dirty="0" err="1"/>
              <a:t>Dudas</a:t>
            </a:r>
            <a:r>
              <a:rPr lang="en-US" dirty="0"/>
              <a:t> et al., 2019, </a:t>
            </a:r>
            <a:r>
              <a:rPr lang="en-US" i="1" dirty="0"/>
              <a:t>BMC Eco. Evo.</a:t>
            </a:r>
          </a:p>
        </p:txBody>
      </p:sp>
      <p:pic>
        <p:nvPicPr>
          <p:cNvPr id="2050" name="Picture 2" descr="figure6">
            <a:extLst>
              <a:ext uri="{FF2B5EF4-FFF2-40B4-BE49-F238E27FC236}">
                <a16:creationId xmlns:a16="http://schemas.microsoft.com/office/drawing/2014/main" id="{E9A59CB7-8CA4-744A-9E61-56075825A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1" y="1944546"/>
            <a:ext cx="6279256" cy="483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737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spTree>
    <p:extLst>
      <p:ext uri="{BB962C8B-B14F-4D97-AF65-F5344CB8AC3E}">
        <p14:creationId xmlns:p14="http://schemas.microsoft.com/office/powerpoint/2010/main" val="1891346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due to different hosts</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979918" cy="369332"/>
          </a:xfrm>
          <a:prstGeom prst="rect">
            <a:avLst/>
          </a:prstGeom>
          <a:noFill/>
        </p:spPr>
        <p:txBody>
          <a:bodyPr wrap="none" rtlCol="0">
            <a:spAutoFit/>
          </a:bodyPr>
          <a:lstStyle/>
          <a:p>
            <a:r>
              <a:rPr lang="en-US" dirty="0" err="1"/>
              <a:t>Worobey</a:t>
            </a:r>
            <a:r>
              <a:rPr lang="en-US" dirty="0"/>
              <a:t> et al. (2014), Nature</a:t>
            </a:r>
            <a:endParaRPr lang="en-US" i="1" dirty="0"/>
          </a:p>
        </p:txBody>
      </p:sp>
      <p:pic>
        <p:nvPicPr>
          <p:cNvPr id="3074" name="Picture 2" descr="Figure 2">
            <a:extLst>
              <a:ext uri="{FF2B5EF4-FFF2-40B4-BE49-F238E27FC236}">
                <a16:creationId xmlns:a16="http://schemas.microsoft.com/office/drawing/2014/main" id="{7D0BD2CF-3B75-B248-B588-236307D79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50" b="75312"/>
          <a:stretch/>
        </p:blipFill>
        <p:spPr bwMode="auto">
          <a:xfrm>
            <a:off x="2467223" y="1690688"/>
            <a:ext cx="6199699" cy="463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99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in the short term and long term</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582301" y="6127234"/>
            <a:ext cx="3721994" cy="369332"/>
          </a:xfrm>
          <a:prstGeom prst="rect">
            <a:avLst/>
          </a:prstGeom>
          <a:noFill/>
        </p:spPr>
        <p:txBody>
          <a:bodyPr wrap="square" rtlCol="0">
            <a:spAutoFit/>
          </a:bodyPr>
          <a:lstStyle/>
          <a:p>
            <a:r>
              <a:rPr lang="en-US" dirty="0"/>
              <a:t>Duchene et al. (2014), Proceedings B</a:t>
            </a:r>
            <a:endParaRPr lang="en-US" i="1" dirty="0"/>
          </a:p>
        </p:txBody>
      </p:sp>
      <p:pic>
        <p:nvPicPr>
          <p:cNvPr id="1026" name="Picture 2" descr="Figure 1.">
            <a:extLst>
              <a:ext uri="{FF2B5EF4-FFF2-40B4-BE49-F238E27FC236}">
                <a16:creationId xmlns:a16="http://schemas.microsoft.com/office/drawing/2014/main" id="{D6F3C8F4-CBF0-3145-8581-54F1C370B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6"/>
          <a:stretch/>
        </p:blipFill>
        <p:spPr bwMode="auto">
          <a:xfrm>
            <a:off x="1412541" y="2066284"/>
            <a:ext cx="8691563" cy="368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3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Phylogenetic trees denote the evolutionary relationship between individuals.</a:t>
            </a:r>
          </a:p>
        </p:txBody>
      </p:sp>
      <p:pic>
        <p:nvPicPr>
          <p:cNvPr id="15" name="Content Placeholder 14">
            <a:extLst>
              <a:ext uri="{FF2B5EF4-FFF2-40B4-BE49-F238E27FC236}">
                <a16:creationId xmlns:a16="http://schemas.microsoft.com/office/drawing/2014/main" id="{E42B7322-6CBF-4348-ADD6-B62AF96B4DEC}"/>
              </a:ext>
            </a:extLst>
          </p:cNvPr>
          <p:cNvPicPr>
            <a:picLocks noGrp="1" noChangeAspect="1"/>
          </p:cNvPicPr>
          <p:nvPr>
            <p:ph idx="1"/>
          </p:nvPr>
        </p:nvPicPr>
        <p:blipFill>
          <a:blip r:embed="rId3"/>
          <a:stretch>
            <a:fillRect/>
          </a:stretch>
        </p:blipFill>
        <p:spPr>
          <a:xfrm>
            <a:off x="838200" y="1843370"/>
            <a:ext cx="10515600" cy="4315848"/>
          </a:xfrm>
        </p:spPr>
      </p:pic>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3</a:t>
            </a:fld>
            <a:endParaRPr lang="en-US" dirty="0"/>
          </a:p>
        </p:txBody>
      </p:sp>
    </p:spTree>
    <p:extLst>
      <p:ext uri="{BB962C8B-B14F-4D97-AF65-F5344CB8AC3E}">
        <p14:creationId xmlns:p14="http://schemas.microsoft.com/office/powerpoint/2010/main" val="3556003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spTree>
    <p:extLst>
      <p:ext uri="{BB962C8B-B14F-4D97-AF65-F5344CB8AC3E}">
        <p14:creationId xmlns:p14="http://schemas.microsoft.com/office/powerpoint/2010/main" val="314473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a:xfrm>
            <a:off x="5788181" y="365125"/>
            <a:ext cx="5565618" cy="1530177"/>
          </a:xfrm>
        </p:spPr>
        <p:txBody>
          <a:bodyPr>
            <a:normAutofit/>
          </a:bodyPr>
          <a:lstStyle/>
          <a:p>
            <a:r>
              <a:rPr lang="en-US" dirty="0"/>
              <a:t>Molecular clock models map genetic divergence into time</a:t>
            </a:r>
          </a:p>
        </p:txBody>
      </p:sp>
      <p:pic>
        <p:nvPicPr>
          <p:cNvPr id="4098" name="Picture 2" descr="image">
            <a:extLst>
              <a:ext uri="{FF2B5EF4-FFF2-40B4-BE49-F238E27FC236}">
                <a16:creationId xmlns:a16="http://schemas.microsoft.com/office/drawing/2014/main" id="{AB16D8C4-57BB-FC41-8A0E-058C9E1E1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9671" y="166255"/>
            <a:ext cx="5298510" cy="64673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1A09C-1BA5-334D-AA95-AA70B73843D1}"/>
              </a:ext>
            </a:extLst>
          </p:cNvPr>
          <p:cNvSpPr txBox="1"/>
          <p:nvPr/>
        </p:nvSpPr>
        <p:spPr>
          <a:xfrm>
            <a:off x="8582301" y="6127234"/>
            <a:ext cx="3721994" cy="369332"/>
          </a:xfrm>
          <a:prstGeom prst="rect">
            <a:avLst/>
          </a:prstGeom>
          <a:noFill/>
        </p:spPr>
        <p:txBody>
          <a:bodyPr wrap="square" rtlCol="0">
            <a:spAutoFit/>
          </a:bodyPr>
          <a:lstStyle/>
          <a:p>
            <a:r>
              <a:rPr lang="en-US" dirty="0"/>
              <a:t>Ho et al. (2014), Molecular Ecology</a:t>
            </a:r>
            <a:endParaRPr lang="en-US" i="1" dirty="0"/>
          </a:p>
        </p:txBody>
      </p:sp>
      <p:sp>
        <p:nvSpPr>
          <p:cNvPr id="10" name="Content Placeholder 3">
            <a:extLst>
              <a:ext uri="{FF2B5EF4-FFF2-40B4-BE49-F238E27FC236}">
                <a16:creationId xmlns:a16="http://schemas.microsoft.com/office/drawing/2014/main" id="{028C4B1E-0C26-E14E-9167-8A7C09CD93D9}"/>
              </a:ext>
            </a:extLst>
          </p:cNvPr>
          <p:cNvSpPr txBox="1">
            <a:spLocks/>
          </p:cNvSpPr>
          <p:nvPr/>
        </p:nvSpPr>
        <p:spPr>
          <a:xfrm>
            <a:off x="6403820" y="1825625"/>
            <a:ext cx="4949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Helvetica" pitchFamily="2" charset="0"/>
            </a:endParaRPr>
          </a:p>
          <a:p>
            <a:r>
              <a:rPr lang="en-US" dirty="0">
                <a:latin typeface="Helvetica" pitchFamily="2" charset="0"/>
              </a:rPr>
              <a:t>Clock models can account for variation in the speed of evolution across an evolutionary history.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1665419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Where does the time information come from to inform the molecular clock?</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normAutofit/>
          </a:bodyPr>
          <a:lstStyle/>
          <a:p>
            <a:r>
              <a:rPr lang="en-US" dirty="0">
                <a:latin typeface="Helvetica" pitchFamily="2" charset="0"/>
              </a:rPr>
              <a:t>Calibrations -&gt; Knowing something about when two lineages shared a common ancestor.</a:t>
            </a:r>
          </a:p>
          <a:p>
            <a:endParaRPr lang="en-US" dirty="0">
              <a:latin typeface="Helvetica" pitchFamily="2" charset="0"/>
            </a:endParaRPr>
          </a:p>
          <a:p>
            <a:r>
              <a:rPr lang="en-US" dirty="0">
                <a:latin typeface="Helvetica" pitchFamily="2" charset="0"/>
              </a:rPr>
              <a:t>Sampling through time of “measurably evolving pathogens”.</a:t>
            </a:r>
          </a:p>
          <a:p>
            <a:endParaRPr lang="en-US" dirty="0">
              <a:latin typeface="Helvetica" pitchFamily="2" charset="0"/>
            </a:endParaRPr>
          </a:p>
          <a:p>
            <a:r>
              <a:rPr lang="en-US" dirty="0">
                <a:latin typeface="Helvetica" pitchFamily="2" charset="0"/>
              </a:rPr>
              <a:t>Just “knowing” the rate, that is from the prior.</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3858692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1297960" y="6103888"/>
            <a:ext cx="2872966" cy="369332"/>
          </a:xfrm>
          <a:prstGeom prst="rect">
            <a:avLst/>
          </a:prstGeom>
          <a:noFill/>
        </p:spPr>
        <p:txBody>
          <a:bodyPr wrap="none" rtlCol="0">
            <a:spAutoFit/>
          </a:bodyPr>
          <a:lstStyle/>
          <a:p>
            <a:r>
              <a:rPr lang="en-US" dirty="0"/>
              <a:t>Bedford et al. (2015), Nature</a:t>
            </a:r>
            <a:endParaRPr lang="en-US" i="1" dirty="0"/>
          </a:p>
        </p:txBody>
      </p:sp>
      <p:pic>
        <p:nvPicPr>
          <p:cNvPr id="2050" name="Picture 2" descr="Figure 1">
            <a:extLst>
              <a:ext uri="{FF2B5EF4-FFF2-40B4-BE49-F238E27FC236}">
                <a16:creationId xmlns:a16="http://schemas.microsoft.com/office/drawing/2014/main" id="{B8275AB9-7E3F-2142-A525-76B61780B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4976"/>
          <a:stretch/>
        </p:blipFill>
        <p:spPr bwMode="auto">
          <a:xfrm>
            <a:off x="415891" y="2113606"/>
            <a:ext cx="4637105" cy="37753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ure5">
            <a:extLst>
              <a:ext uri="{FF2B5EF4-FFF2-40B4-BE49-F238E27FC236}">
                <a16:creationId xmlns:a16="http://schemas.microsoft.com/office/drawing/2014/main" id="{772ED3E7-59B2-B062-B9CA-71140A74F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769" y="2142865"/>
            <a:ext cx="4980882" cy="36647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6B327F-C1D9-3016-978E-AE75F7195E8F}"/>
              </a:ext>
            </a:extLst>
          </p:cNvPr>
          <p:cNvSpPr txBox="1"/>
          <p:nvPr/>
        </p:nvSpPr>
        <p:spPr>
          <a:xfrm>
            <a:off x="6977340" y="6036913"/>
            <a:ext cx="2747740" cy="369332"/>
          </a:xfrm>
          <a:prstGeom prst="rect">
            <a:avLst/>
          </a:prstGeom>
          <a:noFill/>
        </p:spPr>
        <p:txBody>
          <a:bodyPr wrap="none" rtlCol="0">
            <a:spAutoFit/>
          </a:bodyPr>
          <a:lstStyle/>
          <a:p>
            <a:r>
              <a:rPr lang="en-US" dirty="0" err="1"/>
              <a:t>Boni</a:t>
            </a:r>
            <a:r>
              <a:rPr lang="en-US" dirty="0"/>
              <a:t> et al. (2020), Nat. Mic.</a:t>
            </a:r>
            <a:endParaRPr lang="en-US" i="1" dirty="0"/>
          </a:p>
        </p:txBody>
      </p:sp>
    </p:spTree>
    <p:extLst>
      <p:ext uri="{BB962C8B-B14F-4D97-AF65-F5344CB8AC3E}">
        <p14:creationId xmlns:p14="http://schemas.microsoft.com/office/powerpoint/2010/main" val="627216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2"/>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spTree>
    <p:extLst>
      <p:ext uri="{BB962C8B-B14F-4D97-AF65-F5344CB8AC3E}">
        <p14:creationId xmlns:p14="http://schemas.microsoft.com/office/powerpoint/2010/main" val="611714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In the posterior probability, modelling the evolution of sequences feeds into the tree likelihood.</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35</a:t>
            </a:fld>
            <a:endParaRPr lang="en-US" dirty="0"/>
          </a:p>
        </p:txBody>
      </p:sp>
      <p:sp>
        <p:nvSpPr>
          <p:cNvPr id="6" name="Rectangle 5">
            <a:extLst>
              <a:ext uri="{FF2B5EF4-FFF2-40B4-BE49-F238E27FC236}">
                <a16:creationId xmlns:a16="http://schemas.microsoft.com/office/drawing/2014/main" id="{1E3A1AEF-442A-B616-F5FE-3A78CF85280E}"/>
              </a:ext>
            </a:extLst>
          </p:cNvPr>
          <p:cNvSpPr/>
          <p:nvPr/>
        </p:nvSpPr>
        <p:spPr>
          <a:xfrm>
            <a:off x="7909222" y="6211669"/>
            <a:ext cx="6096000" cy="646331"/>
          </a:xfrm>
          <a:prstGeom prst="rect">
            <a:avLst/>
          </a:prstGeom>
        </p:spPr>
        <p:txBody>
          <a:bodyPr>
            <a:spAutoFit/>
          </a:bodyPr>
          <a:lstStyle/>
          <a:p>
            <a:r>
              <a:rPr lang="en-US" dirty="0" err="1">
                <a:solidFill>
                  <a:srgbClr val="464646"/>
                </a:solidFill>
                <a:latin typeface="Helvetica" pitchFamily="2" charset="0"/>
              </a:rPr>
              <a:t>DuPlessis</a:t>
            </a:r>
            <a:r>
              <a:rPr lang="en-US" dirty="0">
                <a:solidFill>
                  <a:srgbClr val="464646"/>
                </a:solidFill>
                <a:latin typeface="Helvetica" pitchFamily="2" charset="0"/>
              </a:rPr>
              <a:t>, L. et al. (2015), </a:t>
            </a:r>
          </a:p>
          <a:p>
            <a:r>
              <a:rPr lang="en-US" dirty="0">
                <a:solidFill>
                  <a:srgbClr val="464646"/>
                </a:solidFill>
                <a:latin typeface="Helvetica" pitchFamily="2" charset="0"/>
              </a:rPr>
              <a:t>Trends in Microbiology</a:t>
            </a:r>
            <a:endParaRPr lang="en-US" dirty="0">
              <a:latin typeface="Helvetica" pitchFamily="2" charset="0"/>
            </a:endParaRPr>
          </a:p>
        </p:txBody>
      </p:sp>
      <p:pic>
        <p:nvPicPr>
          <p:cNvPr id="7" name="Content Placeholder 9">
            <a:extLst>
              <a:ext uri="{FF2B5EF4-FFF2-40B4-BE49-F238E27FC236}">
                <a16:creationId xmlns:a16="http://schemas.microsoft.com/office/drawing/2014/main" id="{5D413B98-1830-911D-65D9-A4EF94C04198}"/>
              </a:ext>
            </a:extLst>
          </p:cNvPr>
          <p:cNvPicPr>
            <a:picLocks noChangeAspect="1"/>
          </p:cNvPicPr>
          <p:nvPr/>
        </p:nvPicPr>
        <p:blipFill>
          <a:blip r:embed="rId3"/>
          <a:stretch>
            <a:fillRect/>
          </a:stretch>
        </p:blipFill>
        <p:spPr>
          <a:xfrm>
            <a:off x="838200" y="3224154"/>
            <a:ext cx="10490071" cy="876782"/>
          </a:xfrm>
          <a:prstGeom prst="rect">
            <a:avLst/>
          </a:prstGeom>
        </p:spPr>
      </p:pic>
    </p:spTree>
    <p:extLst>
      <p:ext uri="{BB962C8B-B14F-4D97-AF65-F5344CB8AC3E}">
        <p14:creationId xmlns:p14="http://schemas.microsoft.com/office/powerpoint/2010/main" val="143007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3"/>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The spread of pathogens between hosts over time can be described using a phylogenetic tree.</a:t>
            </a:r>
          </a:p>
        </p:txBody>
      </p:sp>
      <p:pic>
        <p:nvPicPr>
          <p:cNvPr id="12" name="Content Placeholder 11">
            <a:extLst>
              <a:ext uri="{FF2B5EF4-FFF2-40B4-BE49-F238E27FC236}">
                <a16:creationId xmlns:a16="http://schemas.microsoft.com/office/drawing/2014/main" id="{D173AB30-D33B-A048-824E-F56B3B3B114A}"/>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61586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When pathogens replicate within infected individuals, random errors occur, some of which will rise to fixation.</a:t>
            </a:r>
          </a:p>
        </p:txBody>
      </p:sp>
      <p:pic>
        <p:nvPicPr>
          <p:cNvPr id="13" name="Content Placeholder 12">
            <a:extLst>
              <a:ext uri="{FF2B5EF4-FFF2-40B4-BE49-F238E27FC236}">
                <a16:creationId xmlns:a16="http://schemas.microsoft.com/office/drawing/2014/main" id="{05651570-5F4C-DB48-AFD0-8E270E7CEE46}"/>
              </a:ext>
            </a:extLst>
          </p:cNvPr>
          <p:cNvPicPr>
            <a:picLocks noGrp="1" noChangeAspect="1"/>
          </p:cNvPicPr>
          <p:nvPr>
            <p:ph idx="1"/>
          </p:nvPr>
        </p:nvPicPr>
        <p:blipFill>
          <a:blip r:embed="rId3"/>
          <a:stretch>
            <a:fillRect/>
          </a:stretch>
        </p:blipFill>
        <p:spPr>
          <a:xfrm>
            <a:off x="2473637" y="1977231"/>
            <a:ext cx="7244725" cy="4515644"/>
          </a:xfrm>
        </p:spPr>
      </p:pic>
    </p:spTree>
    <p:extLst>
      <p:ext uri="{BB962C8B-B14F-4D97-AF65-F5344CB8AC3E}">
        <p14:creationId xmlns:p14="http://schemas.microsoft.com/office/powerpoint/2010/main" val="2989533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We can access some of this information by sequencing pathogens at the “tips” of phylogenetic trees.</a:t>
            </a:r>
          </a:p>
        </p:txBody>
      </p:sp>
      <p:pic>
        <p:nvPicPr>
          <p:cNvPr id="10" name="Content Placeholder 9">
            <a:extLst>
              <a:ext uri="{FF2B5EF4-FFF2-40B4-BE49-F238E27FC236}">
                <a16:creationId xmlns:a16="http://schemas.microsoft.com/office/drawing/2014/main" id="{D9CEAAEF-CD9A-B546-958D-1E8B321FE18D}"/>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116501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This results in the data, i.e. a sequence alignment and the information when a sequence was isolated from a patient.</a:t>
            </a:r>
          </a:p>
        </p:txBody>
      </p:sp>
      <p:pic>
        <p:nvPicPr>
          <p:cNvPr id="6" name="Content Placeholder 5">
            <a:extLst>
              <a:ext uri="{FF2B5EF4-FFF2-40B4-BE49-F238E27FC236}">
                <a16:creationId xmlns:a16="http://schemas.microsoft.com/office/drawing/2014/main" id="{271D4182-9BD7-9440-8070-A4581D2D13A5}"/>
              </a:ext>
            </a:extLst>
          </p:cNvPr>
          <p:cNvPicPr>
            <a:picLocks noGrp="1" noChangeAspect="1"/>
          </p:cNvPicPr>
          <p:nvPr>
            <p:ph idx="1"/>
          </p:nvPr>
        </p:nvPicPr>
        <p:blipFill>
          <a:blip r:embed="rId3"/>
          <a:stretch>
            <a:fillRect/>
          </a:stretch>
        </p:blipFill>
        <p:spPr>
          <a:xfrm>
            <a:off x="2835275" y="2657766"/>
            <a:ext cx="6521450" cy="2818315"/>
          </a:xfrm>
        </p:spPr>
      </p:pic>
    </p:spTree>
    <p:extLst>
      <p:ext uri="{BB962C8B-B14F-4D97-AF65-F5344CB8AC3E}">
        <p14:creationId xmlns:p14="http://schemas.microsoft.com/office/powerpoint/2010/main" val="66885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Phylogenetic methods allow us to re-infer the transmission history from genetic sequences</a:t>
            </a:r>
          </a:p>
        </p:txBody>
      </p:sp>
      <p:pic>
        <p:nvPicPr>
          <p:cNvPr id="7" name="Content Placeholder 6">
            <a:extLst>
              <a:ext uri="{FF2B5EF4-FFF2-40B4-BE49-F238E27FC236}">
                <a16:creationId xmlns:a16="http://schemas.microsoft.com/office/drawing/2014/main" id="{FE3559AC-FD04-DF43-87C3-59E1BB8EB73C}"/>
              </a:ext>
            </a:extLst>
          </p:cNvPr>
          <p:cNvPicPr>
            <a:picLocks noGrp="1" noChangeAspect="1"/>
          </p:cNvPicPr>
          <p:nvPr>
            <p:ph idx="1"/>
          </p:nvPr>
        </p:nvPicPr>
        <p:blipFill>
          <a:blip r:embed="rId3"/>
          <a:stretch>
            <a:fillRect/>
          </a:stretch>
        </p:blipFill>
        <p:spPr>
          <a:xfrm>
            <a:off x="838200" y="2606726"/>
            <a:ext cx="10515600" cy="3560662"/>
          </a:xfrm>
        </p:spPr>
      </p:pic>
    </p:spTree>
    <p:extLst>
      <p:ext uri="{BB962C8B-B14F-4D97-AF65-F5344CB8AC3E}">
        <p14:creationId xmlns:p14="http://schemas.microsoft.com/office/powerpoint/2010/main" val="2966369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0"/>
            <a:ext cx="9654923" cy="7017134"/>
          </a:xfrm>
        </p:spPr>
      </p:pic>
    </p:spTree>
    <p:extLst>
      <p:ext uri="{BB962C8B-B14F-4D97-AF65-F5344CB8AC3E}">
        <p14:creationId xmlns:p14="http://schemas.microsoft.com/office/powerpoint/2010/main" val="231403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6630</TotalTime>
  <Words>2436</Words>
  <Application>Microsoft Macintosh PowerPoint</Application>
  <PresentationFormat>Widescreen</PresentationFormat>
  <Paragraphs>241</Paragraphs>
  <Slides>37</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Courier</vt:lpstr>
      <vt:lpstr>Helvetica</vt:lpstr>
      <vt:lpstr>Helvetica Neue Light</vt:lpstr>
      <vt:lpstr>Office Theme</vt:lpstr>
      <vt:lpstr>Tracking the evolution of pathogens over time</vt:lpstr>
      <vt:lpstr>In the posterior probability, modelling the evolution of sequences feeds into the tree likelihood.</vt:lpstr>
      <vt:lpstr>Phylogenetic trees denote the evolutionary relationship between individuals.</vt:lpstr>
      <vt:lpstr>The spread of pathogens between hosts over time can be described using a phylogenetic tree.</vt:lpstr>
      <vt:lpstr>When pathogens replicate within infected individuals, random errors occur, some of which will rise to fixation.</vt:lpstr>
      <vt:lpstr>We can access some of this information by sequencing pathogens at the “tips” of phylogenetic trees.</vt:lpstr>
      <vt:lpstr>This results in the data, i.e. a sequence alignment and the information when a sequence was isolated from a patient.</vt:lpstr>
      <vt:lpstr>Phylogenetic methods allow us to re-infer the transmission history from genetic sequences</vt:lpstr>
      <vt:lpstr>PowerPoint Presentation</vt:lpstr>
      <vt:lpstr>Site models describe the relative change across nucleotides and positions in the alignment and consist of several parts.</vt:lpstr>
      <vt:lpstr>Substitution models allow to account for differences in nucleotide substitution rates.</vt:lpstr>
      <vt:lpstr>Substitution models allow to account for differences in nucleotide substitution rates.</vt:lpstr>
      <vt:lpstr>Some site in the alignment might be more flexible and therefore evolve less quickly.</vt:lpstr>
      <vt:lpstr>Proportion of invariable sites account for  sites that do not change (e.g., HKY+I).</vt:lpstr>
      <vt:lpstr>Gamma rate heterogeneity models account for rate differences across sites (e.g. HKY+G4).</vt:lpstr>
      <vt:lpstr>Changes in the third codon position are far more likely to not affect the amino acid</vt:lpstr>
      <vt:lpstr>Accounting for rate variation between codon positions is almost always better</vt:lpstr>
      <vt:lpstr>Practical considerations</vt:lpstr>
      <vt:lpstr>QUESTIONS?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Evolutionary models can be used to estimate common ancestor times</vt:lpstr>
      <vt:lpstr>Different organisms have vastly different rates of evolution</vt:lpstr>
      <vt:lpstr>The time resolution is dependent on the size of the genome and the rate of evolution</vt:lpstr>
      <vt:lpstr>What is my clock rate? (from Holmes et al. 2016</vt:lpstr>
      <vt:lpstr>Rates of evolution can vary due to different hosts</vt:lpstr>
      <vt:lpstr>Rates of evolution can vary in the short term and long term</vt:lpstr>
      <vt:lpstr>Mathematically clock models are functions that have divergence as input and time as output</vt:lpstr>
      <vt:lpstr>Molecular clock models map genetic divergence into time</vt:lpstr>
      <vt:lpstr>Where does the time information come from to inform the molecular clock?</vt:lpstr>
      <vt:lpstr>The time information should be in the same order of magnitude as the evolutionary history</vt:lpstr>
      <vt:lpstr>Is there enough signal to estimate evolutionary rates? Tip Randomization</vt:lpstr>
      <vt:lpstr>In the posterior probability, modelling the evolution of sequences feeds into the tree likelihood.</vt:lpstr>
      <vt:lpstr>Model choices not directly related to clock models can impact rate estimates</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45</cp:revision>
  <dcterms:created xsi:type="dcterms:W3CDTF">2020-07-05T17:44:26Z</dcterms:created>
  <dcterms:modified xsi:type="dcterms:W3CDTF">2022-07-25T18:26:41Z</dcterms:modified>
</cp:coreProperties>
</file>